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63" r:id="rId2"/>
    <p:sldId id="264" r:id="rId3"/>
    <p:sldId id="265" r:id="rId4"/>
    <p:sldId id="267" r:id="rId5"/>
    <p:sldId id="269" r:id="rId6"/>
    <p:sldId id="268" r:id="rId7"/>
    <p:sldId id="270" r:id="rId8"/>
    <p:sldId id="271" r:id="rId9"/>
    <p:sldId id="272" r:id="rId10"/>
    <p:sldId id="266"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3B92C-6173-4FDE-8E25-5619BEA0F7CA}" v="22" dt="2025-04-08T17:35:31.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96327"/>
  </p:normalViewPr>
  <p:slideViewPr>
    <p:cSldViewPr snapToGrid="0">
      <p:cViewPr varScale="1">
        <p:scale>
          <a:sx n="78" d="100"/>
          <a:sy n="78" d="100"/>
        </p:scale>
        <p:origin x="13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Peña" userId="240af7eca8521919" providerId="LiveId" clId="{FAC85274-3ED3-41F8-9332-0C0799BCF797}"/>
    <pc:docChg chg="custSel modSld">
      <pc:chgData name="Daniel Peña" userId="240af7eca8521919" providerId="LiveId" clId="{FAC85274-3ED3-41F8-9332-0C0799BCF797}" dt="2025-04-08T22:34:53.888" v="30" actId="20577"/>
      <pc:docMkLst>
        <pc:docMk/>
      </pc:docMkLst>
      <pc:sldChg chg="modSp mod">
        <pc:chgData name="Daniel Peña" userId="240af7eca8521919" providerId="LiveId" clId="{FAC85274-3ED3-41F8-9332-0C0799BCF797}" dt="2025-04-08T22:34:53.888" v="30" actId="20577"/>
        <pc:sldMkLst>
          <pc:docMk/>
          <pc:sldMk cId="1379051634" sldId="264"/>
        </pc:sldMkLst>
        <pc:spChg chg="mod">
          <ac:chgData name="Daniel Peña" userId="240af7eca8521919" providerId="LiveId" clId="{FAC85274-3ED3-41F8-9332-0C0799BCF797}" dt="2025-04-08T22:34:53.888" v="30" actId="20577"/>
          <ac:spMkLst>
            <pc:docMk/>
            <pc:sldMk cId="1379051634" sldId="264"/>
            <ac:spMk id="3" creationId="{2D716F9D-13DD-50BA-6AAB-55EFBE20B393}"/>
          </ac:spMkLst>
        </pc:spChg>
      </pc:sldChg>
      <pc:sldChg chg="modSp mod">
        <pc:chgData name="Daniel Peña" userId="240af7eca8521919" providerId="LiveId" clId="{FAC85274-3ED3-41F8-9332-0C0799BCF797}" dt="2025-04-08T19:06:33.227" v="9" actId="20577"/>
        <pc:sldMkLst>
          <pc:docMk/>
          <pc:sldMk cId="2157506981" sldId="271"/>
        </pc:sldMkLst>
        <pc:spChg chg="mod">
          <ac:chgData name="Daniel Peña" userId="240af7eca8521919" providerId="LiveId" clId="{FAC85274-3ED3-41F8-9332-0C0799BCF797}" dt="2025-04-08T19:06:33.227" v="9" actId="20577"/>
          <ac:spMkLst>
            <pc:docMk/>
            <pc:sldMk cId="2157506981" sldId="271"/>
            <ac:spMk id="2" creationId="{B469FF78-8582-FE4E-373D-58DC23D4918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7DB2D-1ADF-AD40-A7EB-E569FBD590C4}" type="datetimeFigureOut">
              <a:rPr lang="es-CO" smtClean="0"/>
              <a:t>8/04/2025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BDA26-279D-AB41-B7C9-C167F1A24F25}" type="slidenum">
              <a:rPr lang="es-CO" smtClean="0"/>
              <a:t>‹Nº›</a:t>
            </a:fld>
            <a:endParaRPr lang="es-CO"/>
          </a:p>
        </p:txBody>
      </p:sp>
    </p:spTree>
    <p:extLst>
      <p:ext uri="{BB962C8B-B14F-4D97-AF65-F5344CB8AC3E}">
        <p14:creationId xmlns:p14="http://schemas.microsoft.com/office/powerpoint/2010/main" val="13910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2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Udes_Tex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DEE1A-38B2-FAD5-8A26-26D67EE74502}"/>
              </a:ext>
            </a:extLst>
          </p:cNvPr>
          <p:cNvSpPr>
            <a:spLocks noGrp="1"/>
          </p:cNvSpPr>
          <p:nvPr>
            <p:ph type="title" hasCustomPrompt="1"/>
          </p:nvPr>
        </p:nvSpPr>
        <p:spPr>
          <a:xfrm>
            <a:off x="2207373" y="1007953"/>
            <a:ext cx="9120403" cy="688284"/>
          </a:xfrm>
          <a:prstGeom prst="rect">
            <a:avLst/>
          </a:prstGeom>
        </p:spPr>
        <p:txBody>
          <a:bodyPr anchor="ctr"/>
          <a:lstStyle>
            <a:lvl1pPr algn="ctr">
              <a:defRPr sz="2000" b="1">
                <a:solidFill>
                  <a:srgbClr val="0551A5"/>
                </a:solidFill>
                <a:latin typeface="Tahoma" panose="020B0604030504040204" pitchFamily="34" charset="0"/>
                <a:ea typeface="Tahoma" panose="020B0604030504040204" pitchFamily="34" charset="0"/>
                <a:cs typeface="Tahoma" panose="020B0604030504040204" pitchFamily="34" charset="0"/>
              </a:defRPr>
            </a:lvl1pPr>
          </a:lstStyle>
          <a:p>
            <a:r>
              <a:rPr lang="es-ES" dirty="0"/>
              <a:t>TÍTULO</a:t>
            </a:r>
            <a:endParaRPr lang="es-CO" dirty="0"/>
          </a:p>
        </p:txBody>
      </p:sp>
      <p:sp>
        <p:nvSpPr>
          <p:cNvPr id="3" name="Marcador de contenido 2">
            <a:extLst>
              <a:ext uri="{FF2B5EF4-FFF2-40B4-BE49-F238E27FC236}">
                <a16:creationId xmlns:a16="http://schemas.microsoft.com/office/drawing/2014/main" id="{7AB5779F-0361-5ED2-D406-B6A7F1507CAE}"/>
              </a:ext>
            </a:extLst>
          </p:cNvPr>
          <p:cNvSpPr>
            <a:spLocks noGrp="1"/>
          </p:cNvSpPr>
          <p:nvPr>
            <p:ph idx="1" hasCustomPrompt="1"/>
          </p:nvPr>
        </p:nvSpPr>
        <p:spPr>
          <a:xfrm>
            <a:off x="2214304" y="1831510"/>
            <a:ext cx="9167614" cy="3361574"/>
          </a:xfrm>
          <a:prstGeom prst="rect">
            <a:avLst/>
          </a:prstGeom>
        </p:spPr>
        <p:txBody>
          <a:bodyPr>
            <a:normAutofit/>
          </a:bodyPr>
          <a:lstStyle>
            <a:lvl1pPr marL="0" indent="0">
              <a:buNone/>
              <a:defRPr sz="1200">
                <a:latin typeface="Tahoma" panose="020B0604030504040204" pitchFamily="34" charset="0"/>
                <a:ea typeface="Tahoma" panose="020B0604030504040204" pitchFamily="34" charset="0"/>
                <a:cs typeface="Tahoma" panose="020B0604030504040204" pitchFamily="34" charset="0"/>
              </a:defRPr>
            </a:lvl1pPr>
            <a:lvl2pPr>
              <a:defRPr sz="1800"/>
            </a:lvl2pPr>
            <a:lvl3pPr>
              <a:defRPr sz="1600"/>
            </a:lvl3pPr>
            <a:lvl4pPr>
              <a:defRPr sz="1400"/>
            </a:lvl4pPr>
            <a:lvl5pPr>
              <a:defRPr sz="1400"/>
            </a:lvl5pPr>
          </a:lstStyle>
          <a:p>
            <a:pPr lvl="0"/>
            <a:r>
              <a:rPr lang="es-ES" dirty="0"/>
              <a:t>Texto</a:t>
            </a:r>
          </a:p>
        </p:txBody>
      </p:sp>
    </p:spTree>
    <p:extLst>
      <p:ext uri="{BB962C8B-B14F-4D97-AF65-F5344CB8AC3E}">
        <p14:creationId xmlns:p14="http://schemas.microsoft.com/office/powerpoint/2010/main" val="258239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des_tex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DEE1A-38B2-FAD5-8A26-26D67EE74502}"/>
              </a:ext>
            </a:extLst>
          </p:cNvPr>
          <p:cNvSpPr>
            <a:spLocks noGrp="1"/>
          </p:cNvSpPr>
          <p:nvPr>
            <p:ph type="title" hasCustomPrompt="1"/>
          </p:nvPr>
        </p:nvSpPr>
        <p:spPr>
          <a:xfrm>
            <a:off x="735931" y="1338035"/>
            <a:ext cx="10278980" cy="850065"/>
          </a:xfrm>
          <a:prstGeom prst="rect">
            <a:avLst/>
          </a:prstGeom>
        </p:spPr>
        <p:txBody>
          <a:bodyPr anchor="ctr">
            <a:noAutofit/>
          </a:bodyPr>
          <a:lstStyle>
            <a:lvl1pPr algn="ctr">
              <a:defRPr sz="2000" b="1">
                <a:solidFill>
                  <a:srgbClr val="0551A5"/>
                </a:solidFill>
                <a:latin typeface="Tahoma" panose="020B0604030504040204" pitchFamily="34" charset="0"/>
                <a:ea typeface="Tahoma" panose="020B0604030504040204" pitchFamily="34" charset="0"/>
                <a:cs typeface="Tahoma" panose="020B0604030504040204" pitchFamily="34" charset="0"/>
              </a:defRPr>
            </a:lvl1pPr>
          </a:lstStyle>
          <a:p>
            <a:r>
              <a:rPr lang="es-ES" dirty="0"/>
              <a:t>TÍTULO</a:t>
            </a:r>
            <a:endParaRPr lang="es-CO" dirty="0"/>
          </a:p>
        </p:txBody>
      </p:sp>
      <p:sp>
        <p:nvSpPr>
          <p:cNvPr id="3" name="Marcador de contenido 2">
            <a:extLst>
              <a:ext uri="{FF2B5EF4-FFF2-40B4-BE49-F238E27FC236}">
                <a16:creationId xmlns:a16="http://schemas.microsoft.com/office/drawing/2014/main" id="{7AB5779F-0361-5ED2-D406-B6A7F1507CAE}"/>
              </a:ext>
            </a:extLst>
          </p:cNvPr>
          <p:cNvSpPr>
            <a:spLocks noGrp="1"/>
          </p:cNvSpPr>
          <p:nvPr>
            <p:ph idx="1" hasCustomPrompt="1"/>
          </p:nvPr>
        </p:nvSpPr>
        <p:spPr>
          <a:xfrm>
            <a:off x="735931" y="3293978"/>
            <a:ext cx="10236869" cy="2443437"/>
          </a:xfrm>
          <a:prstGeom prst="rect">
            <a:avLst/>
          </a:prstGeom>
        </p:spPr>
        <p:txBody>
          <a:bodyPr>
            <a:normAutofit/>
          </a:bodyPr>
          <a:lstStyle>
            <a:lvl1pPr marL="0" indent="0">
              <a:buNone/>
              <a:defRPr sz="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s-ES" dirty="0"/>
              <a:t>Texto</a:t>
            </a:r>
          </a:p>
        </p:txBody>
      </p:sp>
      <p:sp>
        <p:nvSpPr>
          <p:cNvPr id="6" name="Marcador de texto 5">
            <a:extLst>
              <a:ext uri="{FF2B5EF4-FFF2-40B4-BE49-F238E27FC236}">
                <a16:creationId xmlns:a16="http://schemas.microsoft.com/office/drawing/2014/main" id="{34060ED4-3DBD-5FA8-DEC9-41FCFE01C08C}"/>
              </a:ext>
            </a:extLst>
          </p:cNvPr>
          <p:cNvSpPr>
            <a:spLocks noGrp="1"/>
          </p:cNvSpPr>
          <p:nvPr>
            <p:ph type="body" sz="quarter" idx="10" hasCustomPrompt="1"/>
          </p:nvPr>
        </p:nvSpPr>
        <p:spPr>
          <a:xfrm>
            <a:off x="735931" y="2323821"/>
            <a:ext cx="10278980" cy="892059"/>
          </a:xfrm>
          <a:prstGeom prst="rect">
            <a:avLst/>
          </a:prstGeom>
        </p:spPr>
        <p:txBody>
          <a:bodyPr anchor="ctr"/>
          <a:lstStyle>
            <a:lvl1pPr marL="0" indent="0" algn="ctr">
              <a:buNone/>
              <a:defRPr sz="1600" b="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s-ES" dirty="0"/>
              <a:t>Subtítulo</a:t>
            </a:r>
            <a:endParaRPr lang="es-CO" dirty="0"/>
          </a:p>
        </p:txBody>
      </p:sp>
    </p:spTree>
    <p:extLst>
      <p:ext uri="{BB962C8B-B14F-4D97-AF65-F5344CB8AC3E}">
        <p14:creationId xmlns:p14="http://schemas.microsoft.com/office/powerpoint/2010/main" val="3316787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ra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B6B99F-CC39-DD4D-AE30-BABC42298ACB}"/>
              </a:ext>
            </a:extLst>
          </p:cNvPr>
          <p:cNvSpPr txBox="1"/>
          <p:nvPr userDrawn="1"/>
        </p:nvSpPr>
        <p:spPr>
          <a:xfrm>
            <a:off x="3335328" y="2967335"/>
            <a:ext cx="5521345" cy="923330"/>
          </a:xfrm>
          <a:prstGeom prst="rect">
            <a:avLst/>
          </a:prstGeom>
          <a:noFill/>
        </p:spPr>
        <p:txBody>
          <a:bodyPr wrap="square" rtlCol="0">
            <a:spAutoFit/>
          </a:bodyPr>
          <a:lstStyle/>
          <a:p>
            <a:pPr algn="ctr"/>
            <a:r>
              <a:rPr lang="es-CO" sz="5400" b="1" dirty="0">
                <a:solidFill>
                  <a:schemeClr val="bg1"/>
                </a:solidFill>
                <a:latin typeface="Tahoma" panose="020B0604030504040204" pitchFamily="34" charset="0"/>
                <a:ea typeface="Tahoma" panose="020B0604030504040204" pitchFamily="34" charset="0"/>
                <a:cs typeface="Tahoma" panose="020B0604030504040204" pitchFamily="34" charset="0"/>
              </a:rPr>
              <a:t>GRACIAS</a:t>
            </a:r>
          </a:p>
        </p:txBody>
      </p:sp>
    </p:spTree>
    <p:extLst>
      <p:ext uri="{BB962C8B-B14F-4D97-AF65-F5344CB8AC3E}">
        <p14:creationId xmlns:p14="http://schemas.microsoft.com/office/powerpoint/2010/main" val="3674542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759088"/>
      </p:ext>
    </p:extLst>
  </p:cSld>
  <p:clrMap bg1="lt1" tx1="dk1" bg2="lt2" tx2="dk2" accent1="accent1" accent2="accent2" accent3="accent3" accent4="accent4" accent5="accent5" accent6="accent6" hlink="hlink" folHlink="folHlink"/>
  <p:sldLayoutIdLst>
    <p:sldLayoutId id="2147483675" r:id="rId1"/>
    <p:sldLayoutId id="2147483671" r:id="rId2"/>
    <p:sldLayoutId id="2147483662" r:id="rId3"/>
    <p:sldLayoutId id="21474836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82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60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A37AE-CC3C-9F8E-42F6-99E7EF4073D4}"/>
              </a:ext>
            </a:extLst>
          </p:cNvPr>
          <p:cNvSpPr>
            <a:spLocks noGrp="1"/>
          </p:cNvSpPr>
          <p:nvPr>
            <p:ph type="title"/>
          </p:nvPr>
        </p:nvSpPr>
        <p:spPr>
          <a:xfrm>
            <a:off x="2224770" y="1808054"/>
            <a:ext cx="9120403" cy="1898533"/>
          </a:xfrm>
        </p:spPr>
        <p:txBody>
          <a:bodyPr/>
          <a:lstStyle/>
          <a:p>
            <a:r>
              <a:rPr lang="en-US" dirty="0"/>
              <a:t>Mankind: The Story of All of Us - Episode 11: Progress</a:t>
            </a:r>
            <a:endParaRPr lang="es-CO" dirty="0"/>
          </a:p>
        </p:txBody>
      </p:sp>
      <p:sp>
        <p:nvSpPr>
          <p:cNvPr id="3" name="Marcador de contenido 2">
            <a:extLst>
              <a:ext uri="{FF2B5EF4-FFF2-40B4-BE49-F238E27FC236}">
                <a16:creationId xmlns:a16="http://schemas.microsoft.com/office/drawing/2014/main" id="{2D716F9D-13DD-50BA-6AAB-55EFBE20B393}"/>
              </a:ext>
            </a:extLst>
          </p:cNvPr>
          <p:cNvSpPr>
            <a:spLocks noGrp="1"/>
          </p:cNvSpPr>
          <p:nvPr>
            <p:ph idx="1"/>
          </p:nvPr>
        </p:nvSpPr>
        <p:spPr>
          <a:xfrm>
            <a:off x="2563585" y="3706587"/>
            <a:ext cx="8442775" cy="1241568"/>
          </a:xfrm>
        </p:spPr>
        <p:txBody>
          <a:bodyPr/>
          <a:lstStyle/>
          <a:p>
            <a:pPr algn="ctr"/>
            <a:r>
              <a:rPr lang="es-CO" dirty="0"/>
              <a:t>Juan Pablo Ochoa Lozano – 01220371020</a:t>
            </a:r>
          </a:p>
          <a:p>
            <a:pPr algn="ctr"/>
            <a:r>
              <a:rPr lang="es-CO" dirty="0"/>
              <a:t>Daniel Eduardo Peña Salinas – 01220371004</a:t>
            </a:r>
          </a:p>
          <a:p>
            <a:pPr algn="ctr"/>
            <a:r>
              <a:rPr lang="es-CO" dirty="0"/>
              <a:t>Paula Andrea Ortiz </a:t>
            </a:r>
          </a:p>
        </p:txBody>
      </p:sp>
    </p:spTree>
    <p:extLst>
      <p:ext uri="{BB962C8B-B14F-4D97-AF65-F5344CB8AC3E}">
        <p14:creationId xmlns:p14="http://schemas.microsoft.com/office/powerpoint/2010/main" val="137905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3CBA7-5F57-76BA-298D-5309E6F9F344}"/>
              </a:ext>
            </a:extLst>
          </p:cNvPr>
          <p:cNvSpPr>
            <a:spLocks noGrp="1"/>
          </p:cNvSpPr>
          <p:nvPr>
            <p:ph type="title"/>
          </p:nvPr>
        </p:nvSpPr>
        <p:spPr/>
        <p:txBody>
          <a:bodyPr/>
          <a:lstStyle/>
          <a:p>
            <a:r>
              <a:rPr lang="es-CO" dirty="0" err="1"/>
              <a:t>Introduction</a:t>
            </a:r>
            <a:endParaRPr lang="es-CO" dirty="0"/>
          </a:p>
        </p:txBody>
      </p:sp>
      <p:sp>
        <p:nvSpPr>
          <p:cNvPr id="3" name="Marcador de contenido 2">
            <a:extLst>
              <a:ext uri="{FF2B5EF4-FFF2-40B4-BE49-F238E27FC236}">
                <a16:creationId xmlns:a16="http://schemas.microsoft.com/office/drawing/2014/main" id="{ABC5FA12-789E-ED79-02A6-BE5E22A6AC51}"/>
              </a:ext>
            </a:extLst>
          </p:cNvPr>
          <p:cNvSpPr>
            <a:spLocks noGrp="1"/>
          </p:cNvSpPr>
          <p:nvPr>
            <p:ph idx="1"/>
          </p:nvPr>
        </p:nvSpPr>
        <p:spPr>
          <a:xfrm>
            <a:off x="735931" y="2324435"/>
            <a:ext cx="10449140" cy="3195530"/>
          </a:xfrm>
        </p:spPr>
        <p:txBody>
          <a:bodyPr>
            <a:normAutofit/>
          </a:bodyPr>
          <a:lstStyle/>
          <a:p>
            <a:r>
              <a:rPr lang="en-US" sz="1800" dirty="0">
                <a:latin typeface="Times New Roman" panose="02020603050405020304" pitchFamily="18" charset="0"/>
                <a:cs typeface="Times New Roman" panose="02020603050405020304" pitchFamily="18" charset="0"/>
              </a:rPr>
              <a:t>The end of the American Civil War unleashed an era of unprecedented innovation and industrialization, a spirit of progress that also fueled Japan's astonishing transformation from a feudal society to an industrial powerhouse in just fifty years. However, this advancement had a dark side, manifesting in the devastation, slavery, and brutal exploitation in Africa driven by the voracious demand for rubber, as well as tragic disasters born from the excessive ambition for ever-larger and faster constructions. Interestingly, even amidst the devastation of war, World War I paradoxically laid the groundwork for a crucial medical breakthrough: the discovery of penicillin.</a:t>
            </a:r>
            <a:endParaRPr lang="es-CO"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469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83D2-4880-A60C-72EC-54E62AB76C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0A7B200-92F8-6587-D0E6-B7D31CB27133}"/>
              </a:ext>
            </a:extLst>
          </p:cNvPr>
          <p:cNvSpPr>
            <a:spLocks noGrp="1"/>
          </p:cNvSpPr>
          <p:nvPr>
            <p:ph type="title"/>
          </p:nvPr>
        </p:nvSpPr>
        <p:spPr/>
        <p:txBody>
          <a:bodyPr/>
          <a:lstStyle/>
          <a:p>
            <a:r>
              <a:rPr lang="en-US" dirty="0"/>
              <a:t>A New Dawn: Innovation After the Union's Victory</a:t>
            </a:r>
            <a:endParaRPr lang="es-CO" dirty="0"/>
          </a:p>
        </p:txBody>
      </p:sp>
      <p:sp>
        <p:nvSpPr>
          <p:cNvPr id="3" name="Marcador de contenido 2">
            <a:extLst>
              <a:ext uri="{FF2B5EF4-FFF2-40B4-BE49-F238E27FC236}">
                <a16:creationId xmlns:a16="http://schemas.microsoft.com/office/drawing/2014/main" id="{4430C7CF-25AC-34F0-5516-C49A5C670569}"/>
              </a:ext>
            </a:extLst>
          </p:cNvPr>
          <p:cNvSpPr>
            <a:spLocks noGrp="1"/>
          </p:cNvSpPr>
          <p:nvPr>
            <p:ph idx="1"/>
          </p:nvPr>
        </p:nvSpPr>
        <p:spPr>
          <a:xfrm>
            <a:off x="778042" y="2454529"/>
            <a:ext cx="10236869" cy="2443437"/>
          </a:xfrm>
        </p:spPr>
        <p:txBody>
          <a:bodyPr>
            <a:normAutofit/>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Tras la victoria de la Unión en la Guerra Civil, Estados Unidos se embarcó en un período de reconstrucción que, a pesar de sus desafíos, también sembró las semillas de una intensa innovación e industrialización.</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En los años posteriores al fin del conflicto, se produjo un notable aumento en el número de patentes registradas, reflejando un espíritu de invención y progreso, en el año siguiente al fin de la guerra se presentaron 400.000 nuevas patentes </a:t>
            </a:r>
            <a:endParaRPr lang="es-CO"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33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93A5A-F6C0-8CA7-068A-1B5F3CB224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B0A994-5633-5951-716D-F2E7CCD95671}"/>
              </a:ext>
            </a:extLst>
          </p:cNvPr>
          <p:cNvSpPr>
            <a:spLocks noGrp="1"/>
          </p:cNvSpPr>
          <p:nvPr>
            <p:ph type="title"/>
          </p:nvPr>
        </p:nvSpPr>
        <p:spPr/>
        <p:txBody>
          <a:bodyPr/>
          <a:lstStyle/>
          <a:p>
            <a:r>
              <a:rPr lang="es-CO" dirty="0" err="1"/>
              <a:t>Japan</a:t>
            </a:r>
            <a:r>
              <a:rPr lang="es-CO" dirty="0"/>
              <a:t> </a:t>
            </a:r>
            <a:r>
              <a:rPr lang="es-CO" dirty="0" err="1"/>
              <a:t>Awakens</a:t>
            </a:r>
            <a:r>
              <a:rPr lang="es-CO" dirty="0"/>
              <a:t>: </a:t>
            </a:r>
            <a:r>
              <a:rPr lang="es-CO" dirty="0" err="1"/>
              <a:t>Yataro</a:t>
            </a:r>
            <a:r>
              <a:rPr lang="es-CO" dirty="0"/>
              <a:t> </a:t>
            </a:r>
            <a:r>
              <a:rPr lang="es-CO" dirty="0" err="1"/>
              <a:t>Iwasaki's</a:t>
            </a:r>
            <a:r>
              <a:rPr lang="es-CO" dirty="0"/>
              <a:t> </a:t>
            </a:r>
            <a:r>
              <a:rPr lang="es-CO" dirty="0" err="1"/>
              <a:t>Vision</a:t>
            </a:r>
            <a:r>
              <a:rPr lang="es-CO" dirty="0"/>
              <a:t> Drives </a:t>
            </a:r>
            <a:r>
              <a:rPr lang="es-CO" dirty="0" err="1"/>
              <a:t>Modernization</a:t>
            </a:r>
            <a:endParaRPr lang="es-CO" dirty="0"/>
          </a:p>
        </p:txBody>
      </p:sp>
      <p:sp>
        <p:nvSpPr>
          <p:cNvPr id="3" name="Marcador de contenido 2">
            <a:extLst>
              <a:ext uri="{FF2B5EF4-FFF2-40B4-BE49-F238E27FC236}">
                <a16:creationId xmlns:a16="http://schemas.microsoft.com/office/drawing/2014/main" id="{EDBAB804-88A0-F629-4728-8BC2550B8832}"/>
              </a:ext>
            </a:extLst>
          </p:cNvPr>
          <p:cNvSpPr>
            <a:spLocks noGrp="1"/>
          </p:cNvSpPr>
          <p:nvPr>
            <p:ph idx="1"/>
          </p:nvPr>
        </p:nvSpPr>
        <p:spPr>
          <a:xfrm>
            <a:off x="735931" y="2207281"/>
            <a:ext cx="10678027" cy="3459001"/>
          </a:xfrm>
        </p:spPr>
        <p:txBody>
          <a:bodyPr>
            <a:noAutofit/>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asombrosa transformación de Japón de una sociedad feudal a una potencia industrial en tan solo cincuenta años fue un proceso multifacético impulsado por reformas políticas, inversión en educación y una adopción estratégica de la tecnología occidental.</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Una figura clave en esta metamorfosis fue </a:t>
            </a:r>
            <a:r>
              <a:rPr lang="es-ES" sz="1600" b="1" dirty="0" err="1">
                <a:latin typeface="Times New Roman" panose="02020603050405020304" pitchFamily="18" charset="0"/>
                <a:cs typeface="Times New Roman" panose="02020603050405020304" pitchFamily="18" charset="0"/>
              </a:rPr>
              <a:t>Yataro</a:t>
            </a:r>
            <a:r>
              <a:rPr lang="es-ES" sz="1600" b="1" dirty="0">
                <a:latin typeface="Times New Roman" panose="02020603050405020304" pitchFamily="18" charset="0"/>
                <a:cs typeface="Times New Roman" panose="02020603050405020304" pitchFamily="18" charset="0"/>
              </a:rPr>
              <a:t> Iwasaki</a:t>
            </a:r>
            <a:r>
              <a:rPr lang="es-ES" sz="1600" dirty="0">
                <a:latin typeface="Times New Roman" panose="02020603050405020304" pitchFamily="18" charset="0"/>
                <a:cs typeface="Times New Roman" panose="02020603050405020304" pitchFamily="18" charset="0"/>
              </a:rPr>
              <a:t>, el fundador de Mitsubishi. Su visión empresarial y su aguda comprensión de la importancia de la industria para el poder nacional fueron fundamentales.</a:t>
            </a:r>
          </a:p>
          <a:p>
            <a:pPr marL="857250" lvl="1" indent="-171450"/>
            <a:r>
              <a:rPr lang="es-ES" sz="1600" dirty="0">
                <a:latin typeface="Times New Roman" panose="02020603050405020304" pitchFamily="18" charset="0"/>
                <a:cs typeface="Times New Roman" panose="02020603050405020304" pitchFamily="18" charset="0"/>
              </a:rPr>
              <a:t>Construcción Naval: Mitsubishi jugó un papel crucial en el desarrollo de una marina moderna para Japón, esencial para su expansión e influencia</a:t>
            </a:r>
          </a:p>
          <a:p>
            <a:pPr marL="857250" lvl="1" indent="-171450"/>
            <a:r>
              <a:rPr lang="es-ES" sz="1600" dirty="0">
                <a:latin typeface="Times New Roman" panose="02020603050405020304" pitchFamily="18" charset="0"/>
                <a:cs typeface="Times New Roman" panose="02020603050405020304" pitchFamily="18" charset="0"/>
              </a:rPr>
              <a:t>.Minería y Metalurgia: La empresa invirtió en la extracción de recursos y la producción de metales, pilares de la industrialización.</a:t>
            </a:r>
          </a:p>
          <a:p>
            <a:pPr marL="857250" lvl="1" indent="-171450"/>
            <a:r>
              <a:rPr lang="es-ES" sz="1600" dirty="0">
                <a:latin typeface="Times New Roman" panose="02020603050405020304" pitchFamily="18" charset="0"/>
                <a:cs typeface="Times New Roman" panose="02020603050405020304" pitchFamily="18" charset="0"/>
              </a:rPr>
              <a:t>Comercio y Transporte: Mitsubishi estableció líneas de transporte marítimo que facilitaron el comercio interno e internacional, conectando a Japón con la economía global.</a:t>
            </a:r>
          </a:p>
        </p:txBody>
      </p:sp>
    </p:spTree>
    <p:extLst>
      <p:ext uri="{BB962C8B-B14F-4D97-AF65-F5344CB8AC3E}">
        <p14:creationId xmlns:p14="http://schemas.microsoft.com/office/powerpoint/2010/main" val="1205606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1DE89-BA9A-FE3C-9B58-AF89BD4CB8E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16A57E-AEFB-8A6A-7619-15565BE49842}"/>
              </a:ext>
            </a:extLst>
          </p:cNvPr>
          <p:cNvSpPr>
            <a:spLocks noGrp="1"/>
          </p:cNvSpPr>
          <p:nvPr>
            <p:ph type="title"/>
          </p:nvPr>
        </p:nvSpPr>
        <p:spPr/>
        <p:txBody>
          <a:bodyPr/>
          <a:lstStyle/>
          <a:p>
            <a:r>
              <a:rPr lang="en-US" dirty="0"/>
              <a:t> The Cusp of Progress and the Shadow of Disaster: The Titanic</a:t>
            </a:r>
            <a:endParaRPr lang="es-CO" dirty="0"/>
          </a:p>
        </p:txBody>
      </p:sp>
      <p:sp>
        <p:nvSpPr>
          <p:cNvPr id="3" name="Marcador de contenido 2">
            <a:extLst>
              <a:ext uri="{FF2B5EF4-FFF2-40B4-BE49-F238E27FC236}">
                <a16:creationId xmlns:a16="http://schemas.microsoft.com/office/drawing/2014/main" id="{077D27E2-ABA2-C0A1-5477-A994DD1D4EC8}"/>
              </a:ext>
            </a:extLst>
          </p:cNvPr>
          <p:cNvSpPr>
            <a:spLocks noGrp="1"/>
          </p:cNvSpPr>
          <p:nvPr>
            <p:ph idx="1"/>
          </p:nvPr>
        </p:nvSpPr>
        <p:spPr>
          <a:xfrm>
            <a:off x="778042" y="2226464"/>
            <a:ext cx="10236869" cy="2443437"/>
          </a:xfrm>
        </p:spPr>
        <p:txBody>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construcción del RMS </a:t>
            </a:r>
            <a:r>
              <a:rPr lang="es-ES" sz="1600" dirty="0" err="1">
                <a:latin typeface="Times New Roman" panose="02020603050405020304" pitchFamily="18" charset="0"/>
                <a:cs typeface="Times New Roman" panose="02020603050405020304" pitchFamily="18" charset="0"/>
              </a:rPr>
              <a:t>Titanic</a:t>
            </a:r>
            <a:r>
              <a:rPr lang="es-ES" sz="1600" dirty="0">
                <a:latin typeface="Times New Roman" panose="02020603050405020304" pitchFamily="18" charset="0"/>
                <a:cs typeface="Times New Roman" panose="02020603050405020304" pitchFamily="18" charset="0"/>
              </a:rPr>
              <a:t> representó la culminación de la innovación y el progreso tecnológico de principios del siglo XX. Se le consideraba un símbolo de la capacidad humana para conquistar la naturaleza y alcanzar la máxima sofisticación en ingeniería y diseño naval.</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Incorporaba los avances más recientes en construcción naval, sistemas de seguridad (aunque resultaron insuficientes), y ofrecía un lujo sin precedentes.</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Este monumento al progreso se convirtió en sinónimo de tragedia cuando se hundió en su viaje inaugural, revelando las limitaciones y la fragilidad del avance humano ante la fuerza de la naturaleza y los errores humanos.</a:t>
            </a:r>
            <a:endParaRPr lang="es-CO" sz="16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s-ES" dirty="0"/>
          </a:p>
        </p:txBody>
      </p:sp>
    </p:spTree>
    <p:extLst>
      <p:ext uri="{BB962C8B-B14F-4D97-AF65-F5344CB8AC3E}">
        <p14:creationId xmlns:p14="http://schemas.microsoft.com/office/powerpoint/2010/main" val="300911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118AE-E15A-00A5-60B8-026D3A197AF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9F31C5D-512F-D00B-D25D-F37D61143BBF}"/>
              </a:ext>
            </a:extLst>
          </p:cNvPr>
          <p:cNvSpPr>
            <a:spLocks noGrp="1"/>
          </p:cNvSpPr>
          <p:nvPr>
            <p:ph type="title"/>
          </p:nvPr>
        </p:nvSpPr>
        <p:spPr/>
        <p:txBody>
          <a:bodyPr/>
          <a:lstStyle/>
          <a:p>
            <a:r>
              <a:rPr lang="en-US" dirty="0"/>
              <a:t>Charles Goodyear and Vulcanization: Transforming Industry with Durable Rubber</a:t>
            </a:r>
            <a:endParaRPr lang="es-CO" dirty="0"/>
          </a:p>
        </p:txBody>
      </p:sp>
      <p:sp>
        <p:nvSpPr>
          <p:cNvPr id="3" name="Marcador de contenido 2">
            <a:extLst>
              <a:ext uri="{FF2B5EF4-FFF2-40B4-BE49-F238E27FC236}">
                <a16:creationId xmlns:a16="http://schemas.microsoft.com/office/drawing/2014/main" id="{D0C425D1-A2F1-05F1-C485-F75A188DA08B}"/>
              </a:ext>
            </a:extLst>
          </p:cNvPr>
          <p:cNvSpPr>
            <a:spLocks noGrp="1"/>
          </p:cNvSpPr>
          <p:nvPr>
            <p:ph idx="1"/>
          </p:nvPr>
        </p:nvSpPr>
        <p:spPr>
          <a:xfrm>
            <a:off x="778042" y="2469519"/>
            <a:ext cx="10236869" cy="2443437"/>
          </a:xfrm>
        </p:spPr>
        <p:txBody>
          <a:bodyPr>
            <a:normAutofit/>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Antes del descubrimiento de Charles Goodyear, el caucho natural era un material problemático: pegajoso con el calor, quebradizo con el frío e inestable en general. Su innovador proceso de vulcanización transformó radicalmente el caucho, convirtiéndolo en un material duradero, elástico y resistente a las variaciones de temperatura.</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Tras años de experimentación, a menudo en la pobreza y el ridículo, Goodyear descubrió accidentalmente que al calentar el caucho con azufre, se producía una reacción química que alteraba fundamentalmente sus propiedades. Este proceso se conoció como vulcanización.</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vulcanización del caucho por Charles Goodyear revolucionó múltiples industrias al transformar un material inestable en uno duradero y resistente</a:t>
            </a:r>
            <a:endParaRPr lang="es-CO"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959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69FF78-8582-FE4E-373D-58DC23D49188}"/>
              </a:ext>
            </a:extLst>
          </p:cNvPr>
          <p:cNvSpPr>
            <a:spLocks noGrp="1"/>
          </p:cNvSpPr>
          <p:nvPr>
            <p:ph type="title"/>
          </p:nvPr>
        </p:nvSpPr>
        <p:spPr/>
        <p:txBody>
          <a:bodyPr/>
          <a:lstStyle/>
          <a:p>
            <a:r>
              <a:rPr lang="en-US" dirty="0"/>
              <a:t>The Dark Side of Progress: Slavery in the Belgian Congo for the Thirst of Rubber</a:t>
            </a:r>
          </a:p>
        </p:txBody>
      </p:sp>
      <p:sp>
        <p:nvSpPr>
          <p:cNvPr id="3" name="Marcador de contenido 2">
            <a:extLst>
              <a:ext uri="{FF2B5EF4-FFF2-40B4-BE49-F238E27FC236}">
                <a16:creationId xmlns:a16="http://schemas.microsoft.com/office/drawing/2014/main" id="{B91139DA-E6EB-C22F-B785-EDB2D150FB3F}"/>
              </a:ext>
            </a:extLst>
          </p:cNvPr>
          <p:cNvSpPr>
            <a:spLocks noGrp="1"/>
          </p:cNvSpPr>
          <p:nvPr>
            <p:ph idx="1"/>
          </p:nvPr>
        </p:nvSpPr>
        <p:spPr>
          <a:xfrm>
            <a:off x="735931" y="2312547"/>
            <a:ext cx="10236869" cy="2443437"/>
          </a:xfrm>
        </p:spPr>
        <p:txBody>
          <a:bodyPr>
            <a:normAutofit/>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 La creciente demanda mundial de caucho, impulsada por la revolución industrial y los avances como los neumáticos de Goodyear, tuvo un costo humano devastador en regiones como el Congo Belga bajo el reinado del rey Leopoldo II.</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Se estableció un sistema de trabajo forzado y terror para la recolección de caucho. Las aldeas tenían cuotas de recolección imposibles de cumplir, y el incumplimiento se castigaba con mutilaciones, secuestros, asesinatos y la destrucción de comunidades enteras.</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misionera británica </a:t>
            </a:r>
            <a:r>
              <a:rPr lang="es-ES" sz="1600" b="1" dirty="0">
                <a:latin typeface="Times New Roman" panose="02020603050405020304" pitchFamily="18" charset="0"/>
                <a:cs typeface="Times New Roman" panose="02020603050405020304" pitchFamily="18" charset="0"/>
              </a:rPr>
              <a:t>Alice </a:t>
            </a:r>
            <a:r>
              <a:rPr lang="es-ES" sz="1600" b="1" dirty="0" err="1">
                <a:latin typeface="Times New Roman" panose="02020603050405020304" pitchFamily="18" charset="0"/>
                <a:cs typeface="Times New Roman" panose="02020603050405020304" pitchFamily="18" charset="0"/>
              </a:rPr>
              <a:t>Seeley</a:t>
            </a:r>
            <a:r>
              <a:rPr lang="es-ES" sz="1600" b="1" dirty="0">
                <a:latin typeface="Times New Roman" panose="02020603050405020304" pitchFamily="18" charset="0"/>
                <a:cs typeface="Times New Roman" panose="02020603050405020304" pitchFamily="18" charset="0"/>
              </a:rPr>
              <a:t> Harris</a:t>
            </a:r>
            <a:r>
              <a:rPr lang="es-ES" sz="1600" dirty="0">
                <a:latin typeface="Times New Roman" panose="02020603050405020304" pitchFamily="18" charset="0"/>
                <a:cs typeface="Times New Roman" panose="02020603050405020304" pitchFamily="18" charset="0"/>
              </a:rPr>
              <a:t> y su esposo John </a:t>
            </a:r>
            <a:r>
              <a:rPr lang="es-ES" sz="1600" dirty="0" err="1">
                <a:latin typeface="Times New Roman" panose="02020603050405020304" pitchFamily="18" charset="0"/>
                <a:cs typeface="Times New Roman" panose="02020603050405020304" pitchFamily="18" charset="0"/>
              </a:rPr>
              <a:t>Hobbis</a:t>
            </a:r>
            <a:r>
              <a:rPr lang="es-ES" sz="1600" dirty="0">
                <a:latin typeface="Times New Roman" panose="02020603050405020304" pitchFamily="18" charset="0"/>
                <a:cs typeface="Times New Roman" panose="02020603050405020304" pitchFamily="18" charset="0"/>
              </a:rPr>
              <a:t> Harris fueron testigos directos de las atrocidades cometidas. Alice utilizó su cámara fotográfica para documentar sistemáticamente la brutalidad infligida a la población congoleña, proporcionando evidencia visual irrefutable de la barbarie del sistema de extracción de caucho.</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506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1DD9FC-6A73-6C42-F8F8-5BC4A4DFFE7A}"/>
              </a:ext>
            </a:extLst>
          </p:cNvPr>
          <p:cNvSpPr>
            <a:spLocks noGrp="1"/>
          </p:cNvSpPr>
          <p:nvPr>
            <p:ph type="title"/>
          </p:nvPr>
        </p:nvSpPr>
        <p:spPr/>
        <p:txBody>
          <a:bodyPr/>
          <a:lstStyle/>
          <a:p>
            <a:r>
              <a:rPr lang="es-ES" dirty="0"/>
              <a:t>Alexander Fleming: Un Descubrimiento Accidental que Cambió la Medicina</a:t>
            </a:r>
            <a:endParaRPr lang="en-US" dirty="0"/>
          </a:p>
        </p:txBody>
      </p:sp>
      <p:sp>
        <p:nvSpPr>
          <p:cNvPr id="3" name="Marcador de contenido 2">
            <a:extLst>
              <a:ext uri="{FF2B5EF4-FFF2-40B4-BE49-F238E27FC236}">
                <a16:creationId xmlns:a16="http://schemas.microsoft.com/office/drawing/2014/main" id="{1A3D0DBF-B9B4-DA79-A82B-4C54C8C86362}"/>
              </a:ext>
            </a:extLst>
          </p:cNvPr>
          <p:cNvSpPr>
            <a:spLocks noGrp="1"/>
          </p:cNvSpPr>
          <p:nvPr>
            <p:ph idx="1"/>
          </p:nvPr>
        </p:nvSpPr>
        <p:spPr>
          <a:xfrm>
            <a:off x="977565" y="2409559"/>
            <a:ext cx="10236869" cy="2443437"/>
          </a:xfrm>
        </p:spPr>
        <p:txBody>
          <a:bodyPr>
            <a:normAutofit/>
          </a:bodyPr>
          <a:lstStyle/>
          <a:p>
            <a:pPr marL="171450" indent="-171450">
              <a:buFont typeface="Arial" panose="020B0604020202020204" pitchFamily="34" charset="0"/>
              <a:buChar char="•"/>
            </a:pPr>
            <a:endParaRPr lang="es-ES" sz="16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El descubrimiento de la penicilina por el bacteriólogo escocés </a:t>
            </a:r>
            <a:r>
              <a:rPr lang="es-ES" sz="1600" b="1" dirty="0">
                <a:latin typeface="Times New Roman" panose="02020603050405020304" pitchFamily="18" charset="0"/>
                <a:cs typeface="Times New Roman" panose="02020603050405020304" pitchFamily="18" charset="0"/>
              </a:rPr>
              <a:t>Alexander Fleming</a:t>
            </a:r>
            <a:r>
              <a:rPr lang="es-ES" sz="1600" dirty="0">
                <a:latin typeface="Times New Roman" panose="02020603050405020304" pitchFamily="18" charset="0"/>
                <a:cs typeface="Times New Roman" panose="02020603050405020304" pitchFamily="18" charset="0"/>
              </a:rPr>
              <a:t> es un hito fundamental en la historia de la medicina. Este hallazgo accidental durante la Primera Guerra Mundial transformó el tratamiento de las infecciones bacterianas, salvando incontables vidas.</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Primera Guerra Mundial puso de manifiesto la devastadora mortalidad causada por infecciones bacterianas en heridas de guerra. La necesidad de tratamientos efectivos era urgente y apremiante.</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Fleming observó que el hongo estaba produciendo una sustancia que inhibía el crecimiento bacteriano. Inicialmente, lo llamó "jugo de moho" y luego lo nombró </a:t>
            </a:r>
            <a:r>
              <a:rPr lang="es-ES" sz="1600" b="1" dirty="0">
                <a:latin typeface="Times New Roman" panose="02020603050405020304" pitchFamily="18" charset="0"/>
                <a:cs typeface="Times New Roman" panose="02020603050405020304" pitchFamily="18" charset="0"/>
              </a:rPr>
              <a:t>penicilina</a:t>
            </a:r>
            <a:r>
              <a:rPr lang="es-E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0566055"/>
      </p:ext>
    </p:extLst>
  </p:cSld>
  <p:clrMapOvr>
    <a:masterClrMapping/>
  </p:clrMapOvr>
</p:sld>
</file>

<file path=ppt/theme/theme1.xml><?xml version="1.0" encoding="utf-8"?>
<a:theme xmlns:a="http://schemas.openxmlformats.org/drawingml/2006/main" name="5629 tema udes">
  <a:themeElements>
    <a:clrScheme name="Personalizados 1">
      <a:dk1>
        <a:srgbClr val="000000"/>
      </a:dk1>
      <a:lt1>
        <a:srgbClr val="FFFFFF"/>
      </a:lt1>
      <a:dk2>
        <a:srgbClr val="44546A"/>
      </a:dk2>
      <a:lt2>
        <a:srgbClr val="E7E6E6"/>
      </a:lt2>
      <a:accent1>
        <a:srgbClr val="4472C4"/>
      </a:accent1>
      <a:accent2>
        <a:srgbClr val="D7AA89"/>
      </a:accent2>
      <a:accent3>
        <a:srgbClr val="A5A5A5"/>
      </a:accent3>
      <a:accent4>
        <a:srgbClr val="FFC000"/>
      </a:accent4>
      <a:accent5>
        <a:srgbClr val="5B9BD5"/>
      </a:accent5>
      <a:accent6>
        <a:srgbClr val="00479B"/>
      </a:accent6>
      <a:hlink>
        <a:srgbClr val="0563C1"/>
      </a:hlink>
      <a:folHlink>
        <a:srgbClr val="000F91"/>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sin linea" id="{4A4C8FB0-598C-C143-B4BC-AB086D801909}" vid="{9780A9B5-80D2-D447-A69D-77E067145C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5629 tema udes</Template>
  <TotalTime>1801</TotalTime>
  <Words>895</Words>
  <Application>Microsoft Office PowerPoint</Application>
  <PresentationFormat>Panorámica</PresentationFormat>
  <Paragraphs>32</Paragraphs>
  <Slides>10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Calibri</vt:lpstr>
      <vt:lpstr>Tahoma</vt:lpstr>
      <vt:lpstr>Times New Roman</vt:lpstr>
      <vt:lpstr>5629 tema udes</vt:lpstr>
      <vt:lpstr>Presentación de PowerPoint</vt:lpstr>
      <vt:lpstr>Mankind: The Story of All of Us - Episode 11: Progress</vt:lpstr>
      <vt:lpstr>Introduction</vt:lpstr>
      <vt:lpstr>A New Dawn: Innovation After the Union's Victory</vt:lpstr>
      <vt:lpstr>Japan Awakens: Yataro Iwasaki's Vision Drives Modernization</vt:lpstr>
      <vt:lpstr> The Cusp of Progress and the Shadow of Disaster: The Titanic</vt:lpstr>
      <vt:lpstr>Charles Goodyear and Vulcanization: Transforming Industry with Durable Rubber</vt:lpstr>
      <vt:lpstr>The Dark Side of Progress: Slavery in the Belgian Congo for the Thirst of Rubber</vt:lpstr>
      <vt:lpstr>Alexander Fleming: Un Descubrimiento Accidental que Cambió la Medicina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Diseñadora Imprenta 1</dc:creator>
  <cp:lastModifiedBy>Daniel Peña</cp:lastModifiedBy>
  <cp:revision>29</cp:revision>
  <dcterms:created xsi:type="dcterms:W3CDTF">2023-11-28T15:08:18Z</dcterms:created>
  <dcterms:modified xsi:type="dcterms:W3CDTF">2025-04-09T17:34:49Z</dcterms:modified>
</cp:coreProperties>
</file>